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6"/>
  </p:notesMasterIdLst>
  <p:sldIdLst>
    <p:sldId id="257" r:id="rId5"/>
    <p:sldId id="280" r:id="rId6"/>
    <p:sldId id="289" r:id="rId7"/>
    <p:sldId id="281" r:id="rId8"/>
    <p:sldId id="282" r:id="rId9"/>
    <p:sldId id="290" r:id="rId10"/>
    <p:sldId id="283" r:id="rId11"/>
    <p:sldId id="284" r:id="rId12"/>
    <p:sldId id="285" r:id="rId13"/>
    <p:sldId id="259" r:id="rId14"/>
    <p:sldId id="272" r:id="rId15"/>
    <p:sldId id="273" r:id="rId16"/>
    <p:sldId id="275" r:id="rId17"/>
    <p:sldId id="276" r:id="rId18"/>
    <p:sldId id="274" r:id="rId19"/>
    <p:sldId id="286" r:id="rId20"/>
    <p:sldId id="287" r:id="rId21"/>
    <p:sldId id="277" r:id="rId22"/>
    <p:sldId id="278" r:id="rId23"/>
    <p:sldId id="28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76" autoAdjust="0"/>
    <p:restoredTop sz="72376" autoAdjust="0"/>
  </p:normalViewPr>
  <p:slideViewPr>
    <p:cSldViewPr snapToGrid="0">
      <p:cViewPr varScale="1">
        <p:scale>
          <a:sx n="138" d="100"/>
          <a:sy n="138" d="100"/>
        </p:scale>
        <p:origin x="1112" y="192"/>
      </p:cViewPr>
      <p:guideLst/>
    </p:cSldViewPr>
  </p:slideViewPr>
  <p:outlineViewPr>
    <p:cViewPr>
      <p:scale>
        <a:sx n="33" d="100"/>
        <a:sy n="33" d="100"/>
      </p:scale>
      <p:origin x="0" y="-525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0F76BF-3449-4537-8A3F-37A06274B6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8A5631-D4D2-47DC-9CE0-45DA777E4BC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CACA7-A42D-43D5-A564-433AB0623205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CDACC01-21F0-4BED-9DB6-B9DB0B286B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D5E1F2F-ED0E-40CC-BB78-434C1A4066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12D3D-8AC8-490D-B370-FC815D095B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94893-0B1B-4944-99CD-316A31BC5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4EB59-3D5F-4A80-9FC5-020E974B3B7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4EB59-3D5F-4A80-9FC5-020E974B3B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03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4EB59-3D5F-4A80-9FC5-020E974B3B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31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4EB59-3D5F-4A80-9FC5-020E974B3B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37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4EB59-3D5F-4A80-9FC5-020E974B3B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61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4EB59-3D5F-4A80-9FC5-020E974B3B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14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5/19/21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5/19/21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5/19/21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5/19/21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5/19/21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5/19/21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9.tiff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1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3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Rectangle 45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47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Bildobjekt 2">
            <a:extLst>
              <a:ext uri="{FF2B5EF4-FFF2-40B4-BE49-F238E27FC236}">
                <a16:creationId xmlns:a16="http://schemas.microsoft.com/office/drawing/2014/main" id="{32B3DEFD-A9EE-3146-9D23-AB4A34FFD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2652120"/>
            <a:ext cx="3053422" cy="1847890"/>
          </a:xfrm>
          <a:prstGeom prst="rect">
            <a:avLst/>
          </a:prstGeom>
        </p:spPr>
      </p:pic>
      <p:sp>
        <p:nvSpPr>
          <p:cNvPr id="58" name="Rectangle 49">
            <a:extLst>
              <a:ext uri="{FF2B5EF4-FFF2-40B4-BE49-F238E27FC236}">
                <a16:creationId xmlns:a16="http://schemas.microsoft.com/office/drawing/2014/main" id="{6C60306D-4E52-44F2-9372-D634B17B8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9243" y="1419225"/>
            <a:ext cx="6798608" cy="208586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Automate workload migration using TerraForm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9243" y="3571461"/>
            <a:ext cx="6798608" cy="1667289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FFFFF">
                    <a:alpha val="75000"/>
                  </a:srgbClr>
                </a:solidFill>
              </a:rPr>
              <a:t>M.Nehad</a:t>
            </a:r>
            <a:endParaRPr lang="en-US" sz="2000" dirty="0">
              <a:solidFill>
                <a:srgbClr val="FFFFFF">
                  <a:alpha val="75000"/>
                </a:srgbClr>
              </a:solidFill>
            </a:endParaRPr>
          </a:p>
          <a:p>
            <a:r>
              <a:rPr lang="en-US" sz="2000" dirty="0" err="1">
                <a:solidFill>
                  <a:srgbClr val="FFFFFF">
                    <a:alpha val="75000"/>
                  </a:srgbClr>
                </a:solidFill>
              </a:rPr>
              <a:t>DevSecOps</a:t>
            </a:r>
            <a:r>
              <a:rPr lang="en-US" sz="2000" dirty="0">
                <a:solidFill>
                  <a:srgbClr val="FFFFFF">
                    <a:alpha val="75000"/>
                  </a:srgbClr>
                </a:solidFill>
              </a:rPr>
              <a:t>/Cloud Native Architect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EAFDFC2-73A2-422E-A987-03530A17E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0450" y="1254942"/>
            <a:ext cx="2647672" cy="133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27CB-86B8-4FD9-B35E-C5DA2C5E5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                   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84B22-C46B-4A91-9BB6-A5E2EB8E2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HashiCorp</a:t>
            </a:r>
            <a:r>
              <a:rPr lang="en-US" dirty="0"/>
              <a:t> product</a:t>
            </a:r>
          </a:p>
          <a:p>
            <a:r>
              <a:rPr lang="en-GB" dirty="0"/>
              <a:t>An open-source provisioning declarative tool that based on Infrastructure as a Code paradigm</a:t>
            </a:r>
          </a:p>
          <a:p>
            <a:r>
              <a:rPr lang="en-GB" dirty="0"/>
              <a:t>Written in Golang and uses own syntax – HCL (</a:t>
            </a:r>
            <a:r>
              <a:rPr lang="en-GB" dirty="0" err="1"/>
              <a:t>Hashicorp</a:t>
            </a:r>
            <a:r>
              <a:rPr lang="en-GB" dirty="0"/>
              <a:t> Configuration Language), but also supports JSON</a:t>
            </a:r>
          </a:p>
          <a:p>
            <a:r>
              <a:rPr lang="en-GB" dirty="0"/>
              <a:t>Terraform is not a cloud agnostic tool. It embraces all major Cloud Providers and provides common language to orchestrate the infrastructure resources</a:t>
            </a:r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3337C39-A87A-468D-8147-84E91EB8F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2122" y="607283"/>
            <a:ext cx="942975" cy="47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7695F3-0198-B54F-85CB-4CC7F1852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051" y="1077273"/>
            <a:ext cx="2077194" cy="1038597"/>
          </a:xfrm>
          <a:prstGeom prst="rect">
            <a:avLst/>
          </a:prstGeom>
        </p:spPr>
      </p:pic>
      <p:pic>
        <p:nvPicPr>
          <p:cNvPr id="7" name="Bildobjekt 10">
            <a:extLst>
              <a:ext uri="{FF2B5EF4-FFF2-40B4-BE49-F238E27FC236}">
                <a16:creationId xmlns:a16="http://schemas.microsoft.com/office/drawing/2014/main" id="{FEEF262E-52EF-F442-ABFC-067602D6CF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81" y="6127475"/>
            <a:ext cx="1200119" cy="72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27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D81B-AEB0-4170-A960-5E923ADA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Commands</a:t>
            </a:r>
          </a:p>
        </p:txBody>
      </p:sp>
      <p:pic>
        <p:nvPicPr>
          <p:cNvPr id="15" name="Bildobjekt 10">
            <a:extLst>
              <a:ext uri="{FF2B5EF4-FFF2-40B4-BE49-F238E27FC236}">
                <a16:creationId xmlns:a16="http://schemas.microsoft.com/office/drawing/2014/main" id="{5C5B1E0C-45BC-B84D-8834-29F441BAD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81" y="6127475"/>
            <a:ext cx="1200119" cy="72505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DA8173-13B7-234E-B901-D61ED50E4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Init</a:t>
            </a:r>
          </a:p>
          <a:p>
            <a:pPr lvl="1"/>
            <a:r>
              <a:rPr lang="en-GB" dirty="0"/>
              <a:t>initializes a working directory containing Terraform configuration files.</a:t>
            </a:r>
          </a:p>
          <a:p>
            <a:pPr lvl="1"/>
            <a:r>
              <a:rPr lang="en-GB" dirty="0"/>
              <a:t>performs </a:t>
            </a:r>
          </a:p>
          <a:p>
            <a:pPr lvl="2"/>
            <a:r>
              <a:rPr lang="en-GB" dirty="0"/>
              <a:t>backend initialization , storage for terraform state file.</a:t>
            </a:r>
          </a:p>
          <a:p>
            <a:pPr lvl="2"/>
            <a:r>
              <a:rPr lang="en-GB" dirty="0"/>
              <a:t>modules installation, downloaded from terraform registry to local path</a:t>
            </a:r>
          </a:p>
          <a:p>
            <a:pPr lvl="2"/>
            <a:r>
              <a:rPr lang="en-GB" dirty="0"/>
              <a:t>provider(s) plugins installation, the plugins are downloaded in the sub-directory of the present working directory at the path of .terraform/plugins</a:t>
            </a:r>
          </a:p>
          <a:p>
            <a:pPr lvl="1"/>
            <a:r>
              <a:rPr lang="en-GB" dirty="0"/>
              <a:t>supports -upgrade to update all previously installed plugins to the newest version that complies with the configuration’s version constraints</a:t>
            </a:r>
            <a:br>
              <a:rPr lang="en-GB" dirty="0"/>
            </a:br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A156B7-5D1E-D84D-8238-DBB6ED480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1077273"/>
            <a:ext cx="2077194" cy="103859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F0B278B-B576-2B46-8222-864CEAC58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2122" y="607283"/>
            <a:ext cx="9429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2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D81B-AEB0-4170-A960-5E923ADA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Commands</a:t>
            </a:r>
          </a:p>
        </p:txBody>
      </p:sp>
      <p:pic>
        <p:nvPicPr>
          <p:cNvPr id="15" name="Bildobjekt 10">
            <a:extLst>
              <a:ext uri="{FF2B5EF4-FFF2-40B4-BE49-F238E27FC236}">
                <a16:creationId xmlns:a16="http://schemas.microsoft.com/office/drawing/2014/main" id="{5C5B1E0C-45BC-B84D-8834-29F441BAD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81" y="6127475"/>
            <a:ext cx="1200119" cy="72505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DA8173-13B7-234E-B901-D61ED50E4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SE" dirty="0"/>
          </a:p>
          <a:p>
            <a:r>
              <a:rPr lang="en-SE" dirty="0"/>
              <a:t>Plan</a:t>
            </a:r>
          </a:p>
          <a:p>
            <a:pPr lvl="1"/>
            <a:r>
              <a:rPr lang="en-GB" dirty="0"/>
              <a:t>create a execution plan </a:t>
            </a:r>
          </a:p>
          <a:p>
            <a:pPr lvl="1"/>
            <a:r>
              <a:rPr lang="en-GB" dirty="0"/>
              <a:t>calculates the difference between the last-known state and the current state and presents this difference as the output of the terraform plan operation to user in their terminal </a:t>
            </a:r>
          </a:p>
          <a:p>
            <a:pPr lvl="1"/>
            <a:r>
              <a:rPr lang="en-GB" dirty="0"/>
              <a:t>does not modify the infrastructure or state. </a:t>
            </a:r>
          </a:p>
          <a:p>
            <a:pPr lvl="1"/>
            <a:r>
              <a:rPr lang="en-GB" dirty="0"/>
              <a:t>allows a user to see which actions Terraform will perform prior to making any changes to reach the desired state </a:t>
            </a:r>
          </a:p>
          <a:p>
            <a:pPr lvl="1"/>
            <a:r>
              <a:rPr lang="en-GB" dirty="0"/>
              <a:t>scan all *.</a:t>
            </a:r>
            <a:r>
              <a:rPr lang="en-GB" dirty="0" err="1"/>
              <a:t>tf</a:t>
            </a:r>
            <a:r>
              <a:rPr lang="en-GB" dirty="0"/>
              <a:t>  files in the directory and create the plan</a:t>
            </a:r>
            <a:endParaRPr lang="en-S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A156B7-5D1E-D84D-8238-DBB6ED480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1077273"/>
            <a:ext cx="2077194" cy="10385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B448520-6C41-7B4C-BED9-C86B0E0BA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2122" y="607283"/>
            <a:ext cx="9429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0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D81B-AEB0-4170-A960-5E923ADA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Commands</a:t>
            </a:r>
          </a:p>
        </p:txBody>
      </p:sp>
      <p:pic>
        <p:nvPicPr>
          <p:cNvPr id="15" name="Bildobjekt 10">
            <a:extLst>
              <a:ext uri="{FF2B5EF4-FFF2-40B4-BE49-F238E27FC236}">
                <a16:creationId xmlns:a16="http://schemas.microsoft.com/office/drawing/2014/main" id="{5C5B1E0C-45BC-B84D-8834-29F441BAD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81" y="6127475"/>
            <a:ext cx="1200119" cy="72505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DA8173-13B7-234E-B901-D61ED50E4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Apply</a:t>
            </a:r>
          </a:p>
          <a:p>
            <a:pPr lvl="1"/>
            <a:r>
              <a:rPr lang="en-GB" dirty="0"/>
              <a:t>apply changes to reach the desired state, modify the infrastructure and the state</a:t>
            </a:r>
          </a:p>
          <a:p>
            <a:pPr lvl="1"/>
            <a:r>
              <a:rPr lang="en-GB" dirty="0"/>
              <a:t>scans the current directory for the configuration and applies the changes appropriately.</a:t>
            </a:r>
          </a:p>
          <a:p>
            <a:pPr lvl="1"/>
            <a:r>
              <a:rPr lang="en-GB" dirty="0"/>
              <a:t>if a resource successfully creates but fails during provisioning, </a:t>
            </a:r>
          </a:p>
          <a:p>
            <a:pPr lvl="2"/>
            <a:r>
              <a:rPr lang="en-GB" dirty="0"/>
              <a:t>Terraform will error and mark the resource as “tainted”.</a:t>
            </a:r>
          </a:p>
          <a:p>
            <a:pPr lvl="2"/>
            <a:r>
              <a:rPr lang="en-GB" dirty="0"/>
              <a:t>A resource that is tainted has been physically created, but can’t be considered safe to use since provisioning failed.</a:t>
            </a:r>
          </a:p>
          <a:p>
            <a:pPr lvl="2"/>
            <a:r>
              <a:rPr lang="en-GB" dirty="0"/>
              <a:t>Terraform also does not automatically roll back and destroy the resource during the apply when the failure happens,</a:t>
            </a:r>
          </a:p>
          <a:p>
            <a:pPr lvl="1"/>
            <a:r>
              <a:rPr lang="en-GB" dirty="0"/>
              <a:t>supports -auto-approve to apply the changes without asking for a confirmation</a:t>
            </a:r>
          </a:p>
          <a:p>
            <a:pPr lvl="1"/>
            <a:endParaRPr lang="en-S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A156B7-5D1E-D84D-8238-DBB6ED480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1077273"/>
            <a:ext cx="2077194" cy="10385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D4E6CBC-1952-6E43-9466-AF2D63F49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2122" y="607283"/>
            <a:ext cx="9429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4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D81B-AEB0-4170-A960-5E923ADA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Commands</a:t>
            </a:r>
          </a:p>
        </p:txBody>
      </p:sp>
      <p:pic>
        <p:nvPicPr>
          <p:cNvPr id="15" name="Bildobjekt 10">
            <a:extLst>
              <a:ext uri="{FF2B5EF4-FFF2-40B4-BE49-F238E27FC236}">
                <a16:creationId xmlns:a16="http://schemas.microsoft.com/office/drawing/2014/main" id="{5C5B1E0C-45BC-B84D-8834-29F441BAD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81" y="6127475"/>
            <a:ext cx="1200119" cy="72505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DA8173-13B7-234E-B901-D61ED50E4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Destroy</a:t>
            </a:r>
          </a:p>
          <a:p>
            <a:pPr lvl="1"/>
            <a:r>
              <a:rPr lang="en-GB" dirty="0"/>
              <a:t>destroy the infrastructure and all resources</a:t>
            </a:r>
          </a:p>
          <a:p>
            <a:pPr lvl="1"/>
            <a:r>
              <a:rPr lang="en-GB" dirty="0"/>
              <a:t>modifies both state and infrastructure</a:t>
            </a:r>
          </a:p>
          <a:p>
            <a:pPr lvl="1"/>
            <a:r>
              <a:rPr lang="en-GB" dirty="0"/>
              <a:t>terraform destroy -target can be used to destroy targeted resources</a:t>
            </a:r>
          </a:p>
          <a:p>
            <a:pPr lvl="1"/>
            <a:r>
              <a:rPr lang="en-GB" dirty="0"/>
              <a:t>terraform plan -destroy allows creation of destroy plan</a:t>
            </a:r>
          </a:p>
          <a:p>
            <a:pPr marL="324000" lvl="1" indent="0">
              <a:buNone/>
            </a:pPr>
            <a:endParaRPr lang="en-S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A156B7-5D1E-D84D-8238-DBB6ED480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1077273"/>
            <a:ext cx="2077194" cy="10385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2B185DA-0409-EC44-AC9D-6E1AD14D0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2122" y="607283"/>
            <a:ext cx="9429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9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D81B-AEB0-4170-A960-5E923ADA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Commands</a:t>
            </a:r>
          </a:p>
        </p:txBody>
      </p:sp>
      <p:pic>
        <p:nvPicPr>
          <p:cNvPr id="15" name="Bildobjekt 10">
            <a:extLst>
              <a:ext uri="{FF2B5EF4-FFF2-40B4-BE49-F238E27FC236}">
                <a16:creationId xmlns:a16="http://schemas.microsoft.com/office/drawing/2014/main" id="{5C5B1E0C-45BC-B84D-8834-29F441BAD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81" y="6127475"/>
            <a:ext cx="1200119" cy="72505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DA8173-13B7-234E-B901-D61ED50E4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Validate : validates syntactically for format and correctness</a:t>
            </a:r>
            <a:endParaRPr lang="en-SE" dirty="0"/>
          </a:p>
          <a:p>
            <a:r>
              <a:rPr lang="en-GB" dirty="0"/>
              <a:t>Refresh: used to reconcile the state Terraform knows about (via its state file) with the real-world infrastructure, does not modify infrastructure, but does modify the state file</a:t>
            </a:r>
            <a:endParaRPr lang="en-SE" dirty="0"/>
          </a:p>
          <a:p>
            <a:r>
              <a:rPr lang="en-GB" dirty="0"/>
              <a:t>Import: helps import already-existing external resources, not managed by Terraform, into Terraform state and allow it to manage those resources,  Terraform is not able to auto-generate configurations for those imported modules</a:t>
            </a:r>
            <a:endParaRPr lang="en-SE" dirty="0"/>
          </a:p>
          <a:p>
            <a:r>
              <a:rPr lang="en-GB" dirty="0"/>
              <a:t>Taint: marks a Terraform-managed resource as tainted, forcing it to be destroyed and recreated on the next apply</a:t>
            </a:r>
          </a:p>
          <a:p>
            <a:r>
              <a:rPr lang="en-GB" dirty="0" err="1"/>
              <a:t>Fmt</a:t>
            </a:r>
            <a:r>
              <a:rPr lang="en-GB" dirty="0"/>
              <a:t>: format to lint the code into a standard format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A156B7-5D1E-D84D-8238-DBB6ED480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1077273"/>
            <a:ext cx="2077194" cy="10385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1B3E48E-B99E-E040-AACB-9C4F50D23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2122" y="607283"/>
            <a:ext cx="9429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7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46DDB-4B0B-4A49-AEFD-97A80B2D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552397"/>
            <a:ext cx="7231784" cy="36540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Bildobjekt 10">
            <a:extLst>
              <a:ext uri="{FF2B5EF4-FFF2-40B4-BE49-F238E27FC236}">
                <a16:creationId xmlns:a16="http://schemas.microsoft.com/office/drawing/2014/main" id="{5413DE35-140F-564E-BBC1-95E9CBC921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81" y="6127475"/>
            <a:ext cx="1200119" cy="72505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3419021-4286-3F4B-9DB5-2767FE0C6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2122" y="607283"/>
            <a:ext cx="9429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8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46DDB-4B0B-4A49-AEFD-97A80B2D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552397"/>
            <a:ext cx="7231784" cy="36540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Bildobjekt 10">
            <a:extLst>
              <a:ext uri="{FF2B5EF4-FFF2-40B4-BE49-F238E27FC236}">
                <a16:creationId xmlns:a16="http://schemas.microsoft.com/office/drawing/2014/main" id="{5413DE35-140F-564E-BBC1-95E9CBC921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81" y="6127475"/>
            <a:ext cx="1200119" cy="72505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3419021-4286-3F4B-9DB5-2767FE0C6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2122" y="607283"/>
            <a:ext cx="9429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80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40AA6-B6A7-AE42-8FF9-53C69594E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Demo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956A2-C0A0-A24B-B95B-F48A08EA7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7EA87-451F-CD4F-A8EE-DF09E5F2F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980" y="1362556"/>
            <a:ext cx="7078980" cy="5193030"/>
          </a:xfrm>
          <a:prstGeom prst="rect">
            <a:avLst/>
          </a:prstGeom>
        </p:spPr>
      </p:pic>
      <p:pic>
        <p:nvPicPr>
          <p:cNvPr id="6" name="Bildobjekt 10">
            <a:extLst>
              <a:ext uri="{FF2B5EF4-FFF2-40B4-BE49-F238E27FC236}">
                <a16:creationId xmlns:a16="http://schemas.microsoft.com/office/drawing/2014/main" id="{07542876-67D5-6E40-91BA-FF84050933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81" y="6127475"/>
            <a:ext cx="1200119" cy="72505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46C1925-A025-CA41-B746-FDEB08A1D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2122" y="607283"/>
            <a:ext cx="9429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64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15463-D2DE-FF42-86E3-98A49BCD3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Demo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78532-562B-CF4A-AEDF-3E68DB204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962B7-BF95-B74D-B8BC-00739AC664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5332" y="882650"/>
            <a:ext cx="8189842" cy="5699760"/>
          </a:xfrm>
          <a:prstGeom prst="rect">
            <a:avLst/>
          </a:prstGeom>
        </p:spPr>
      </p:pic>
      <p:pic>
        <p:nvPicPr>
          <p:cNvPr id="6" name="Bildobjekt 10">
            <a:extLst>
              <a:ext uri="{FF2B5EF4-FFF2-40B4-BE49-F238E27FC236}">
                <a16:creationId xmlns:a16="http://schemas.microsoft.com/office/drawing/2014/main" id="{F15832CC-9D46-EA42-8BE2-507CAE03E3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81" y="6127475"/>
            <a:ext cx="1200119" cy="72505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77F9C6E-CCAC-C242-A79A-08D012C9A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2122" y="607283"/>
            <a:ext cx="9429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88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9CCB-604F-F745-B171-087DC3D3E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7313E-1BB9-D244-B260-81F0E6E9D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E" dirty="0"/>
              <a:t>Cloud Migration using IaaC</a:t>
            </a:r>
          </a:p>
          <a:p>
            <a:r>
              <a:rPr lang="en-SE" dirty="0"/>
              <a:t>What’s TerraForm</a:t>
            </a:r>
          </a:p>
          <a:p>
            <a:r>
              <a:rPr lang="en-SE" dirty="0"/>
              <a:t>TerraForm Commands</a:t>
            </a:r>
          </a:p>
          <a:p>
            <a:r>
              <a:rPr lang="en-SE" dirty="0"/>
              <a:t>Demo 1</a:t>
            </a:r>
          </a:p>
          <a:p>
            <a:pPr lvl="1"/>
            <a:r>
              <a:rPr lang="en-SE" dirty="0"/>
              <a:t>Install TerraForm</a:t>
            </a:r>
          </a:p>
          <a:p>
            <a:pPr lvl="1"/>
            <a:r>
              <a:rPr lang="en-GB" dirty="0"/>
              <a:t>C</a:t>
            </a:r>
            <a:r>
              <a:rPr lang="en-SE" dirty="0"/>
              <a:t>onfigure AWS CLI</a:t>
            </a:r>
          </a:p>
          <a:p>
            <a:pPr lvl="1"/>
            <a:r>
              <a:rPr lang="en-GB" dirty="0"/>
              <a:t>S</a:t>
            </a:r>
            <a:r>
              <a:rPr lang="en-SE" dirty="0"/>
              <a:t>imple example</a:t>
            </a:r>
          </a:p>
          <a:p>
            <a:r>
              <a:rPr lang="en-SE" dirty="0"/>
              <a:t>Demo 2</a:t>
            </a:r>
          </a:p>
          <a:p>
            <a:pPr lvl="1"/>
            <a:r>
              <a:rPr lang="en-SE" dirty="0"/>
              <a:t>Migrate App servers</a:t>
            </a:r>
          </a:p>
          <a:p>
            <a:r>
              <a:rPr lang="en-SE" dirty="0"/>
              <a:t>Demo 3</a:t>
            </a:r>
          </a:p>
          <a:p>
            <a:pPr lvl="1"/>
            <a:r>
              <a:rPr lang="en-SE" dirty="0"/>
              <a:t>Migrate K8s Cluster (EKS)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92FBA-B619-DA4B-9A75-28209FDF8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331" y="2193422"/>
            <a:ext cx="5547406" cy="2773703"/>
          </a:xfrm>
          <a:prstGeom prst="rect">
            <a:avLst/>
          </a:prstGeom>
        </p:spPr>
      </p:pic>
      <p:pic>
        <p:nvPicPr>
          <p:cNvPr id="5" name="Bildobjekt 10">
            <a:extLst>
              <a:ext uri="{FF2B5EF4-FFF2-40B4-BE49-F238E27FC236}">
                <a16:creationId xmlns:a16="http://schemas.microsoft.com/office/drawing/2014/main" id="{DA1A5FA7-F8FA-0349-A358-61539A3D2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81" y="6127475"/>
            <a:ext cx="1200119" cy="72505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7ED6AAD-F11F-FD42-877E-15C421D6E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2122" y="607283"/>
            <a:ext cx="9429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3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46DDB-4B0B-4A49-AEFD-97A80B2D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552397"/>
            <a:ext cx="7231784" cy="36540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 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Bildobjekt 10">
            <a:extLst>
              <a:ext uri="{FF2B5EF4-FFF2-40B4-BE49-F238E27FC236}">
                <a16:creationId xmlns:a16="http://schemas.microsoft.com/office/drawing/2014/main" id="{5413DE35-140F-564E-BBC1-95E9CBC921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81" y="6127475"/>
            <a:ext cx="1200119" cy="72505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3419021-4286-3F4B-9DB5-2767FE0C6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2122" y="607283"/>
            <a:ext cx="9429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50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953A-2AA0-624D-8F49-9CE32BD22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Demo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A12A1-7911-A94B-B353-78834A1E6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Bildobjekt 10">
            <a:extLst>
              <a:ext uri="{FF2B5EF4-FFF2-40B4-BE49-F238E27FC236}">
                <a16:creationId xmlns:a16="http://schemas.microsoft.com/office/drawing/2014/main" id="{3B125F81-D7BE-FB47-AC6E-EFAD7E5525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81" y="6127475"/>
            <a:ext cx="1200119" cy="725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882BCB-EB42-9241-B753-405FEF3DE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640" y="1050290"/>
            <a:ext cx="6990080" cy="569651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D69DE10-8557-F247-86AE-116E259DC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2122" y="607283"/>
            <a:ext cx="9429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07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4923-C8C6-E543-BD9D-4051001A5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Cloud Migration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5117E3-3034-C246-A11A-FA29A9560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57544" y="1970670"/>
            <a:ext cx="9036544" cy="4344672"/>
          </a:xfrm>
          <a:ln>
            <a:solidFill>
              <a:schemeClr val="bg1"/>
            </a:solidFill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EF4BB5D-8BDB-F247-AAB9-F6C1AE98D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2122" y="607283"/>
            <a:ext cx="942975" cy="476250"/>
          </a:xfrm>
          <a:prstGeom prst="rect">
            <a:avLst/>
          </a:prstGeom>
        </p:spPr>
      </p:pic>
      <p:pic>
        <p:nvPicPr>
          <p:cNvPr id="5" name="Bildobjekt 10">
            <a:extLst>
              <a:ext uri="{FF2B5EF4-FFF2-40B4-BE49-F238E27FC236}">
                <a16:creationId xmlns:a16="http://schemas.microsoft.com/office/drawing/2014/main" id="{16DD7A9F-B78C-5947-AAE3-FF0CA0E8FC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81" y="6127475"/>
            <a:ext cx="1200119" cy="72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56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7787-814B-FB41-91E8-51B68397A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Desgin using AWS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3705B-BF9B-3B4D-A029-B15A9E42B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078CB3E-AF80-0E43-A7C0-6D34D00E6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2122" y="607283"/>
            <a:ext cx="942975" cy="476250"/>
          </a:xfrm>
          <a:prstGeom prst="rect">
            <a:avLst/>
          </a:prstGeom>
        </p:spPr>
      </p:pic>
      <p:pic>
        <p:nvPicPr>
          <p:cNvPr id="5" name="Bildobjekt 10">
            <a:extLst>
              <a:ext uri="{FF2B5EF4-FFF2-40B4-BE49-F238E27FC236}">
                <a16:creationId xmlns:a16="http://schemas.microsoft.com/office/drawing/2014/main" id="{851D3C08-7EA1-0B4E-BFC5-4D83FA4A87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81" y="6127475"/>
            <a:ext cx="1200119" cy="725052"/>
          </a:xfrm>
          <a:prstGeom prst="rect">
            <a:avLst/>
          </a:prstGeom>
        </p:spPr>
      </p:pic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62AD7E0-F063-B84A-8E1F-EA05DB848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2511585"/>
            <a:ext cx="6096001" cy="30684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A6B030-FFDA-D34B-A2D0-0019813D6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92" y="2929366"/>
            <a:ext cx="1960880" cy="21596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8D00A4-2603-384F-BE66-2C311B0AC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8340" y="3083560"/>
            <a:ext cx="3223002" cy="200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68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FF21-D389-4143-9AEC-333823DD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E" dirty="0"/>
              <a:t>Now repeat!!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957D015-EDC1-374B-B878-950BB34D8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2122" y="607283"/>
            <a:ext cx="942975" cy="476250"/>
          </a:xfrm>
          <a:prstGeom prst="rect">
            <a:avLst/>
          </a:prstGeom>
        </p:spPr>
      </p:pic>
      <p:pic>
        <p:nvPicPr>
          <p:cNvPr id="5" name="Bildobjekt 10">
            <a:extLst>
              <a:ext uri="{FF2B5EF4-FFF2-40B4-BE49-F238E27FC236}">
                <a16:creationId xmlns:a16="http://schemas.microsoft.com/office/drawing/2014/main" id="{F8459790-9F7A-2043-8A71-B7EFDCCB77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81" y="6127475"/>
            <a:ext cx="1200119" cy="725052"/>
          </a:xfrm>
          <a:prstGeom prst="rect">
            <a:avLst/>
          </a:prstGeom>
        </p:spPr>
      </p:pic>
      <p:pic>
        <p:nvPicPr>
          <p:cNvPr id="12" name="Content Placeholder 11" descr="A person wearing a tie&#10;&#10;Description automatically generated with low confidence">
            <a:extLst>
              <a:ext uri="{FF2B5EF4-FFF2-40B4-BE49-F238E27FC236}">
                <a16:creationId xmlns:a16="http://schemas.microsoft.com/office/drawing/2014/main" id="{3C4EEDC3-5421-7048-87FD-FDE203B4B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597606" y="1890877"/>
            <a:ext cx="7864575" cy="4084474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F037D9-B2F2-414D-BC42-5EB83B24CBC5}"/>
              </a:ext>
            </a:extLst>
          </p:cNvPr>
          <p:cNvSpPr txBox="1"/>
          <p:nvPr/>
        </p:nvSpPr>
        <p:spPr>
          <a:xfrm>
            <a:off x="7678994" y="2713703"/>
            <a:ext cx="2458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That was just one account. Can you do the same in rest of the 99 accounts?</a:t>
            </a:r>
          </a:p>
        </p:txBody>
      </p:sp>
    </p:spTree>
    <p:extLst>
      <p:ext uri="{BB962C8B-B14F-4D97-AF65-F5344CB8AC3E}">
        <p14:creationId xmlns:p14="http://schemas.microsoft.com/office/powerpoint/2010/main" val="380082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FF21-D389-4143-9AEC-333823DD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</a:t>
            </a:r>
            <a:r>
              <a:rPr lang="en-SE" dirty="0"/>
              <a:t>rong region!!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957D015-EDC1-374B-B878-950BB34D8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2122" y="607283"/>
            <a:ext cx="942975" cy="476250"/>
          </a:xfrm>
          <a:prstGeom prst="rect">
            <a:avLst/>
          </a:prstGeom>
        </p:spPr>
      </p:pic>
      <p:pic>
        <p:nvPicPr>
          <p:cNvPr id="5" name="Bildobjekt 10">
            <a:extLst>
              <a:ext uri="{FF2B5EF4-FFF2-40B4-BE49-F238E27FC236}">
                <a16:creationId xmlns:a16="http://schemas.microsoft.com/office/drawing/2014/main" id="{F8459790-9F7A-2043-8A71-B7EFDCCB77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81" y="6127475"/>
            <a:ext cx="1200119" cy="725052"/>
          </a:xfrm>
          <a:prstGeom prst="rect">
            <a:avLst/>
          </a:prstGeom>
        </p:spPr>
      </p:pic>
      <p:pic>
        <p:nvPicPr>
          <p:cNvPr id="12" name="Content Placeholder 11" descr="A person wearing a tie&#10;&#10;Description automatically generated with low confidence">
            <a:extLst>
              <a:ext uri="{FF2B5EF4-FFF2-40B4-BE49-F238E27FC236}">
                <a16:creationId xmlns:a16="http://schemas.microsoft.com/office/drawing/2014/main" id="{3C4EEDC3-5421-7048-87FD-FDE203B4B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597606" y="1890877"/>
            <a:ext cx="7864575" cy="4084474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F037D9-B2F2-414D-BC42-5EB83B24CBC5}"/>
              </a:ext>
            </a:extLst>
          </p:cNvPr>
          <p:cNvSpPr txBox="1"/>
          <p:nvPr/>
        </p:nvSpPr>
        <p:spPr>
          <a:xfrm>
            <a:off x="7678994" y="2713703"/>
            <a:ext cx="2458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  <a:r>
              <a:rPr lang="en-SE" dirty="0"/>
              <a:t>ou did it in the wrong region. </a:t>
            </a:r>
            <a:r>
              <a:rPr lang="en-GB" dirty="0"/>
              <a:t>C</a:t>
            </a:r>
            <a:r>
              <a:rPr lang="en-SE" dirty="0"/>
              <a:t>an you fix that? </a:t>
            </a:r>
          </a:p>
        </p:txBody>
      </p:sp>
    </p:spTree>
    <p:extLst>
      <p:ext uri="{BB962C8B-B14F-4D97-AF65-F5344CB8AC3E}">
        <p14:creationId xmlns:p14="http://schemas.microsoft.com/office/powerpoint/2010/main" val="36416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7787-814B-FB41-91E8-51B68397A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SE" dirty="0"/>
              <a:t>rite Once deploy multiple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3705B-BF9B-3B4D-A029-B15A9E42B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078CB3E-AF80-0E43-A7C0-6D34D00E6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2122" y="607283"/>
            <a:ext cx="942975" cy="476250"/>
          </a:xfrm>
          <a:prstGeom prst="rect">
            <a:avLst/>
          </a:prstGeom>
        </p:spPr>
      </p:pic>
      <p:pic>
        <p:nvPicPr>
          <p:cNvPr id="5" name="Bildobjekt 10">
            <a:extLst>
              <a:ext uri="{FF2B5EF4-FFF2-40B4-BE49-F238E27FC236}">
                <a16:creationId xmlns:a16="http://schemas.microsoft.com/office/drawing/2014/main" id="{851D3C08-7EA1-0B4E-BFC5-4D83FA4A87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81" y="6127475"/>
            <a:ext cx="1200119" cy="7250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A6B030-FFDA-D34B-A2D0-0019813D6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2" y="2929366"/>
            <a:ext cx="1960880" cy="21596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8D00A4-2603-384F-BE66-2C311B0AC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8340" y="3083560"/>
            <a:ext cx="3223002" cy="2005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C81B2-4F82-7348-B753-6DF9CE549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9745" y="1974237"/>
            <a:ext cx="4446815" cy="40698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B92F68-EC93-8448-B7B8-9645EEEEC889}"/>
              </a:ext>
            </a:extLst>
          </p:cNvPr>
          <p:cNvCxnSpPr/>
          <p:nvPr/>
        </p:nvCxnSpPr>
        <p:spPr>
          <a:xfrm>
            <a:off x="2406306" y="3854111"/>
            <a:ext cx="1381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B454B4-F909-B848-932B-1B5DD79EF9C4}"/>
              </a:ext>
            </a:extLst>
          </p:cNvPr>
          <p:cNvCxnSpPr/>
          <p:nvPr/>
        </p:nvCxnSpPr>
        <p:spPr>
          <a:xfrm>
            <a:off x="7345680" y="3854111"/>
            <a:ext cx="1381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1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7787-814B-FB41-91E8-51B68397A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IaaC</a:t>
            </a:r>
            <a:r>
              <a:rPr lang="en-US" dirty="0"/>
              <a:t> </a:t>
            </a:r>
            <a:r>
              <a:rPr lang="en-SE" dirty="0"/>
              <a:t>most common used tools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3705B-BF9B-3B4D-A029-B15A9E42B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078CB3E-AF80-0E43-A7C0-6D34D00E6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2122" y="607283"/>
            <a:ext cx="942975" cy="476250"/>
          </a:xfrm>
          <a:prstGeom prst="rect">
            <a:avLst/>
          </a:prstGeom>
        </p:spPr>
      </p:pic>
      <p:pic>
        <p:nvPicPr>
          <p:cNvPr id="5" name="Bildobjekt 10">
            <a:extLst>
              <a:ext uri="{FF2B5EF4-FFF2-40B4-BE49-F238E27FC236}">
                <a16:creationId xmlns:a16="http://schemas.microsoft.com/office/drawing/2014/main" id="{851D3C08-7EA1-0B4E-BFC5-4D83FA4A87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81" y="6127475"/>
            <a:ext cx="1200119" cy="7250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8D00A4-2603-384F-BE66-2C311B0AC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340" y="3083560"/>
            <a:ext cx="3223002" cy="2005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C81B2-4F82-7348-B753-6DF9CE549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818" y="2839497"/>
            <a:ext cx="2457828" cy="224948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B454B4-F909-B848-932B-1B5DD79EF9C4}"/>
              </a:ext>
            </a:extLst>
          </p:cNvPr>
          <p:cNvCxnSpPr/>
          <p:nvPr/>
        </p:nvCxnSpPr>
        <p:spPr>
          <a:xfrm>
            <a:off x="7345680" y="3854111"/>
            <a:ext cx="1381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984576E-367C-494D-9293-4635109FC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0595" y="4439645"/>
            <a:ext cx="2690649" cy="1128885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31E5EF2F-5A15-7E4B-B8AD-E43019104C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7096" y="2877690"/>
            <a:ext cx="1724822" cy="17248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B1D894-01BE-B04B-9187-B8F7B6447A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7698" y="2284908"/>
            <a:ext cx="2377437" cy="11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7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29DDD-D765-F24D-9812-BBA0EBAB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</a:t>
            </a:r>
            <a:r>
              <a:rPr lang="en-SE" dirty="0"/>
              <a:t>fits of Iaac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97689-4715-5142-BEA6-F7141D6F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Visibility</a:t>
            </a:r>
          </a:p>
          <a:p>
            <a:r>
              <a:rPr lang="en-SE" dirty="0"/>
              <a:t>Scalability</a:t>
            </a:r>
          </a:p>
          <a:p>
            <a:r>
              <a:rPr lang="en-SE" dirty="0"/>
              <a:t>Stability</a:t>
            </a:r>
          </a:p>
          <a:p>
            <a:r>
              <a:rPr lang="en-GB" dirty="0"/>
              <a:t>S</a:t>
            </a:r>
            <a:r>
              <a:rPr lang="en-SE" dirty="0"/>
              <a:t>ecurity</a:t>
            </a:r>
          </a:p>
          <a:p>
            <a:r>
              <a:rPr lang="en-SE" dirty="0"/>
              <a:t>Transactional</a:t>
            </a:r>
          </a:p>
        </p:txBody>
      </p:sp>
    </p:spTree>
    <p:extLst>
      <p:ext uri="{BB962C8B-B14F-4D97-AF65-F5344CB8AC3E}">
        <p14:creationId xmlns:p14="http://schemas.microsoft.com/office/powerpoint/2010/main" val="351052840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{18F6028C-A069-44E8-8183-C81C29DB5584}tf33552983_win32</Template>
  <TotalTime>28016</TotalTime>
  <Words>587</Words>
  <Application>Microsoft Macintosh PowerPoint</Application>
  <PresentationFormat>Widescreen</PresentationFormat>
  <Paragraphs>82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Franklin Gothic Book</vt:lpstr>
      <vt:lpstr>Franklin Gothic Demi</vt:lpstr>
      <vt:lpstr>Wingdings 2</vt:lpstr>
      <vt:lpstr>DividendVTI</vt:lpstr>
      <vt:lpstr>Automate workload migration using TerraForm</vt:lpstr>
      <vt:lpstr>Agenda</vt:lpstr>
      <vt:lpstr>Cloud Migration</vt:lpstr>
      <vt:lpstr>Desgin using AWS Console</vt:lpstr>
      <vt:lpstr>Now repeat!!</vt:lpstr>
      <vt:lpstr>Wrong region!!</vt:lpstr>
      <vt:lpstr>Write Once deploy multiple</vt:lpstr>
      <vt:lpstr>IaaC most common used tools </vt:lpstr>
      <vt:lpstr>Benefits of Iaac</vt:lpstr>
      <vt:lpstr>What’s                     ?</vt:lpstr>
      <vt:lpstr>                       Commands</vt:lpstr>
      <vt:lpstr>                       Commands</vt:lpstr>
      <vt:lpstr>                       Commands</vt:lpstr>
      <vt:lpstr>                       Commands</vt:lpstr>
      <vt:lpstr>                       Commands</vt:lpstr>
      <vt:lpstr>Demo 1</vt:lpstr>
      <vt:lpstr>Demo 2</vt:lpstr>
      <vt:lpstr>Demo 2</vt:lpstr>
      <vt:lpstr>Demo 2</vt:lpstr>
      <vt:lpstr>Demo 3</vt:lpstr>
      <vt:lpstr>Demo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creator>Mohamed Nehad</dc:creator>
  <cp:lastModifiedBy>Mohamed Nehad</cp:lastModifiedBy>
  <cp:revision>93</cp:revision>
  <dcterms:created xsi:type="dcterms:W3CDTF">2020-09-14T12:14:00Z</dcterms:created>
  <dcterms:modified xsi:type="dcterms:W3CDTF">2021-05-19T23:12:05Z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